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76" r:id="rId15"/>
    <p:sldId id="268" r:id="rId16"/>
    <p:sldId id="269" r:id="rId17"/>
    <p:sldId id="270" r:id="rId18"/>
    <p:sldId id="272" r:id="rId19"/>
    <p:sldId id="273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mputer Says No" panose="020B0604020202020204" charset="0"/>
      <p:regular r:id="rId25"/>
    </p:embeddedFont>
    <p:embeddedFont>
      <p:font typeface="Poppins Light" panose="000004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8" d="100"/>
          <a:sy n="68" d="100"/>
        </p:scale>
        <p:origin x="36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4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28064" y="6096000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By Team Maverick</a:t>
            </a:r>
          </a:p>
        </p:txBody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27808" y="4309816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dirty="0">
                <a:solidFill>
                  <a:schemeClr val="bg1"/>
                </a:solidFill>
                <a:latin typeface="Computer Says No"/>
              </a:rPr>
              <a:t>BULLBOT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39495" y="3950431"/>
            <a:ext cx="710395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5548" dirty="0">
                <a:solidFill>
                  <a:schemeClr val="bg1"/>
                </a:solidFill>
                <a:latin typeface="Computer Says No"/>
              </a:rPr>
              <a:t>A PERSONALIZED CHATBOT FOR MUMA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232159" y="1890946"/>
            <a:ext cx="8652476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</a:rPr>
              <a:t>TECHNICAL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7211" y="3518794"/>
            <a:ext cx="8223524" cy="46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156" lvl="1" indent="-270078">
              <a:lnSpc>
                <a:spcPts val="4053"/>
              </a:lnSpc>
              <a:buFont typeface="Arial"/>
              <a:buChar char="•"/>
            </a:pPr>
            <a:r>
              <a:rPr lang="en-US" sz="2501" dirty="0">
                <a:solidFill>
                  <a:srgbClr val="FFFFFF"/>
                </a:solidFill>
                <a:latin typeface="Poppins Light"/>
              </a:rPr>
              <a:t>Primary Code: Python</a:t>
            </a:r>
          </a:p>
          <a:p>
            <a:pPr>
              <a:lnSpc>
                <a:spcPts val="4053"/>
              </a:lnSpc>
            </a:pPr>
            <a:endParaRPr lang="en-US" sz="2501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 dirty="0">
              <a:solidFill>
                <a:srgbClr val="FFFFFF"/>
              </a:solidFill>
              <a:latin typeface="Poppins Light"/>
            </a:endParaRPr>
          </a:p>
          <a:p>
            <a:pPr marL="540156" lvl="1" indent="-270078">
              <a:lnSpc>
                <a:spcPts val="4053"/>
              </a:lnSpc>
              <a:buFont typeface="Arial"/>
              <a:buChar char="•"/>
            </a:pPr>
            <a:r>
              <a:rPr lang="en-US" sz="2501" dirty="0">
                <a:solidFill>
                  <a:srgbClr val="FFFFFF"/>
                </a:solidFill>
                <a:latin typeface="Poppins Light"/>
              </a:rPr>
              <a:t>LLM: GPT 3.5/GPT 4</a:t>
            </a:r>
          </a:p>
          <a:p>
            <a:pPr>
              <a:lnSpc>
                <a:spcPts val="4053"/>
              </a:lnSpc>
            </a:pPr>
            <a:endParaRPr lang="en-US" sz="2501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4053"/>
              </a:lnSpc>
            </a:pPr>
            <a:endParaRPr lang="en-US" sz="2501" dirty="0">
              <a:solidFill>
                <a:srgbClr val="FFFFFF"/>
              </a:solidFill>
              <a:latin typeface="Poppins Light"/>
            </a:endParaRPr>
          </a:p>
          <a:p>
            <a:pPr marL="540156" lvl="1" indent="-270078">
              <a:lnSpc>
                <a:spcPts val="4053"/>
              </a:lnSpc>
              <a:buFont typeface="Arial"/>
              <a:buChar char="•"/>
            </a:pPr>
            <a:r>
              <a:rPr lang="en-US" sz="2501" dirty="0">
                <a:solidFill>
                  <a:srgbClr val="FFFFFF"/>
                </a:solidFill>
                <a:latin typeface="Poppins Light"/>
              </a:rPr>
              <a:t>Vectorization: Pinecone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741101" y="3098045"/>
            <a:ext cx="1431150" cy="1423344"/>
          </a:xfrm>
          <a:custGeom>
            <a:avLst/>
            <a:gdLst/>
            <a:ahLst/>
            <a:cxnLst/>
            <a:rect l="l" t="t" r="r" b="b"/>
            <a:pathLst>
              <a:path w="1431150" h="1423344">
                <a:moveTo>
                  <a:pt x="0" y="0"/>
                </a:moveTo>
                <a:lnTo>
                  <a:pt x="1431151" y="0"/>
                </a:lnTo>
                <a:lnTo>
                  <a:pt x="1431151" y="1423344"/>
                </a:lnTo>
                <a:lnTo>
                  <a:pt x="0" y="1423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741101" y="7121212"/>
            <a:ext cx="1723337" cy="1723337"/>
          </a:xfrm>
          <a:custGeom>
            <a:avLst/>
            <a:gdLst/>
            <a:ahLst/>
            <a:cxnLst/>
            <a:rect l="l" t="t" r="r" b="b"/>
            <a:pathLst>
              <a:path w="1723337" h="1723337">
                <a:moveTo>
                  <a:pt x="0" y="0"/>
                </a:moveTo>
                <a:lnTo>
                  <a:pt x="1723337" y="0"/>
                </a:lnTo>
                <a:lnTo>
                  <a:pt x="1723337" y="1723337"/>
                </a:lnTo>
                <a:lnTo>
                  <a:pt x="0" y="17233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41101" y="5095809"/>
            <a:ext cx="1568366" cy="1589319"/>
          </a:xfrm>
          <a:custGeom>
            <a:avLst/>
            <a:gdLst/>
            <a:ahLst/>
            <a:cxnLst/>
            <a:rect l="l" t="t" r="r" b="b"/>
            <a:pathLst>
              <a:path w="1568366" h="1589319">
                <a:moveTo>
                  <a:pt x="0" y="0"/>
                </a:moveTo>
                <a:lnTo>
                  <a:pt x="1568366" y="0"/>
                </a:lnTo>
                <a:lnTo>
                  <a:pt x="1568366" y="1589319"/>
                </a:lnTo>
                <a:lnTo>
                  <a:pt x="0" y="1589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10254FE0-FA85-6974-540A-542396C3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874" y="1943100"/>
            <a:ext cx="11971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56169" y="3619497"/>
            <a:ext cx="7229649" cy="246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539"/>
              </a:lnSpc>
              <a:spcBef>
                <a:spcPct val="0"/>
              </a:spcBef>
            </a:pPr>
            <a:r>
              <a:rPr lang="en-US" sz="22971">
                <a:solidFill>
                  <a:srgbClr val="6866E1"/>
                </a:solidFill>
                <a:latin typeface="Computer Says No"/>
              </a:rPr>
              <a:t>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6169" y="2694893"/>
            <a:ext cx="7229649" cy="106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6866E1"/>
                </a:solidFill>
                <a:latin typeface="Computer Says No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6169" y="5401358"/>
            <a:ext cx="722964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9"/>
              </a:lnSpc>
              <a:spcBef>
                <a:spcPct val="0"/>
              </a:spcBef>
            </a:pPr>
            <a:r>
              <a:rPr lang="en-US" sz="9999" dirty="0">
                <a:solidFill>
                  <a:srgbClr val="6866E1"/>
                </a:solidFill>
                <a:latin typeface="Computer Says No"/>
              </a:rPr>
              <a:t>OF EMBEDDING AND TESTING LATER...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37283" y="1671645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bg1"/>
                </a:solidFill>
                <a:latin typeface="Computer Says No"/>
              </a:rPr>
              <a:t>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2741124"/>
            <a:ext cx="1046984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Since it is mandatory for students to provide their UID and Email ID before asking queries, the problem of missing necessary information is significantly reduced.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2828" y="6650428"/>
            <a:ext cx="10469841" cy="89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BullBot is proficient in a large and dense corpus of information, making it easier for students to enquire and gain information.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742972" y="4154514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45103" y="2932227"/>
            <a:ext cx="1387946" cy="1144477"/>
          </a:xfrm>
          <a:custGeom>
            <a:avLst/>
            <a:gdLst/>
            <a:ahLst/>
            <a:cxnLst/>
            <a:rect l="l" t="t" r="r" b="b"/>
            <a:pathLst>
              <a:path w="1387946" h="1144477">
                <a:moveTo>
                  <a:pt x="0" y="0"/>
                </a:moveTo>
                <a:lnTo>
                  <a:pt x="1387946" y="0"/>
                </a:lnTo>
                <a:lnTo>
                  <a:pt x="1387946" y="1144477"/>
                </a:lnTo>
                <a:lnTo>
                  <a:pt x="0" y="114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5956" y="3141038"/>
            <a:ext cx="1045092" cy="92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5"/>
              </a:lnSpc>
              <a:spcBef>
                <a:spcPct val="0"/>
              </a:spcBef>
            </a:pPr>
            <a:r>
              <a:rPr lang="en-US" sz="8618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845103" y="4752976"/>
            <a:ext cx="1387946" cy="1144477"/>
          </a:xfrm>
          <a:custGeom>
            <a:avLst/>
            <a:gdLst/>
            <a:ahLst/>
            <a:cxnLst/>
            <a:rect l="l" t="t" r="r" b="b"/>
            <a:pathLst>
              <a:path w="1387946" h="1144477">
                <a:moveTo>
                  <a:pt x="0" y="0"/>
                </a:moveTo>
                <a:lnTo>
                  <a:pt x="1387946" y="0"/>
                </a:lnTo>
                <a:lnTo>
                  <a:pt x="1387946" y="1144477"/>
                </a:lnTo>
                <a:lnTo>
                  <a:pt x="0" y="114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055956" y="4961786"/>
            <a:ext cx="1045092" cy="92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5"/>
              </a:lnSpc>
              <a:spcBef>
                <a:spcPct val="0"/>
              </a:spcBef>
            </a:pPr>
            <a:r>
              <a:rPr lang="en-US" sz="8618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2845103" y="6641642"/>
            <a:ext cx="1387946" cy="1144477"/>
          </a:xfrm>
          <a:custGeom>
            <a:avLst/>
            <a:gdLst/>
            <a:ahLst/>
            <a:cxnLst/>
            <a:rect l="l" t="t" r="r" b="b"/>
            <a:pathLst>
              <a:path w="1387946" h="1144477">
                <a:moveTo>
                  <a:pt x="0" y="0"/>
                </a:moveTo>
                <a:lnTo>
                  <a:pt x="1387946" y="0"/>
                </a:lnTo>
                <a:lnTo>
                  <a:pt x="1387946" y="1144478"/>
                </a:lnTo>
                <a:lnTo>
                  <a:pt x="0" y="1144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55956" y="6850453"/>
            <a:ext cx="1045092" cy="92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5"/>
              </a:lnSpc>
              <a:spcBef>
                <a:spcPct val="0"/>
              </a:spcBef>
            </a:pPr>
            <a:r>
              <a:rPr lang="en-US" sz="8618">
                <a:solidFill>
                  <a:srgbClr val="6866E1"/>
                </a:solidFill>
                <a:latin typeface="Computer Says No"/>
              </a:rPr>
              <a:t>03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4742972" y="6204120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742828" y="4954409"/>
            <a:ext cx="10469841" cy="86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 dirty="0" err="1">
                <a:solidFill>
                  <a:srgbClr val="FFFFFF"/>
                </a:solidFill>
                <a:latin typeface="Poppins Light"/>
              </a:rPr>
              <a:t>BullBot</a:t>
            </a:r>
            <a:r>
              <a:rPr lang="en-US" sz="2181" dirty="0">
                <a:solidFill>
                  <a:srgbClr val="FFFFFF"/>
                </a:solidFill>
                <a:latin typeface="Poppins Light"/>
              </a:rPr>
              <a:t> claimed it could answer 1/3rd of the questions posed to it previously.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3F71DA28-78A6-A98A-C38F-3BE5EA56C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47900"/>
            <a:ext cx="15240000" cy="7334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20488-92FA-0104-F759-D324DAD766EC}"/>
              </a:ext>
            </a:extLst>
          </p:cNvPr>
          <p:cNvSpPr txBox="1"/>
          <p:nvPr/>
        </p:nvSpPr>
        <p:spPr>
          <a:xfrm>
            <a:off x="5791200" y="647700"/>
            <a:ext cx="91440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00" dirty="0">
                <a:solidFill>
                  <a:schemeClr val="bg1"/>
                </a:solidFill>
                <a:latin typeface="Computer Says No"/>
              </a:rPr>
              <a:t>HE IS VERY CLEVER</a:t>
            </a:r>
          </a:p>
        </p:txBody>
      </p:sp>
    </p:spTree>
    <p:extLst>
      <p:ext uri="{BB962C8B-B14F-4D97-AF65-F5344CB8AC3E}">
        <p14:creationId xmlns:p14="http://schemas.microsoft.com/office/powerpoint/2010/main" val="395170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636180"/>
            <a:ext cx="9292377" cy="4501141"/>
          </a:xfrm>
          <a:custGeom>
            <a:avLst/>
            <a:gdLst/>
            <a:ahLst/>
            <a:cxnLst/>
            <a:rect l="l" t="t" r="r" b="b"/>
            <a:pathLst>
              <a:path w="9292377" h="4501141">
                <a:moveTo>
                  <a:pt x="0" y="0"/>
                </a:moveTo>
                <a:lnTo>
                  <a:pt x="9292377" y="0"/>
                </a:lnTo>
                <a:lnTo>
                  <a:pt x="9292377" y="4501141"/>
                </a:lnTo>
                <a:lnTo>
                  <a:pt x="0" y="450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94705" y="1037977"/>
            <a:ext cx="5864595" cy="8534900"/>
          </a:xfrm>
          <a:custGeom>
            <a:avLst/>
            <a:gdLst/>
            <a:ahLst/>
            <a:cxnLst/>
            <a:rect l="l" t="t" r="r" b="b"/>
            <a:pathLst>
              <a:path w="5864595" h="8534900">
                <a:moveTo>
                  <a:pt x="0" y="0"/>
                </a:moveTo>
                <a:lnTo>
                  <a:pt x="5864595" y="0"/>
                </a:lnTo>
                <a:lnTo>
                  <a:pt x="5864595" y="8534900"/>
                </a:lnTo>
                <a:lnTo>
                  <a:pt x="0" y="8534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9955" y="2308981"/>
            <a:ext cx="11189867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IT CAN GET SPECIFIC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WHAT IS IT NOT!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3300" y="5785537"/>
            <a:ext cx="3289996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BF78FE"/>
                </a:solidFill>
                <a:latin typeface="Computer Says No"/>
              </a:rPr>
              <a:t>INFALLIBLE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9776" y="6334512"/>
            <a:ext cx="3037045" cy="108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Like all LLMs, Bullbot is gullible and susceptible to hallucinations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7434" y="5785537"/>
            <a:ext cx="3289996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BF78FE"/>
                </a:solidFill>
                <a:latin typeface="Computer Says No"/>
              </a:rPr>
              <a:t>LIABLE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03428" y="5785537"/>
            <a:ext cx="3431644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BF78FE"/>
                </a:solidFill>
                <a:latin typeface="Computer Says No"/>
              </a:rPr>
              <a:t>AUTONOMUS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63910" y="6283256"/>
            <a:ext cx="3037045" cy="14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There is no mechanism in place to evaluate inaccurate/outdated information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55346" y="6283256"/>
            <a:ext cx="3932581" cy="108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While it greatly reduces the workload, human intervention is definitely required.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8273" y="2652214"/>
            <a:ext cx="9629491" cy="2099664"/>
          </a:xfrm>
          <a:custGeom>
            <a:avLst/>
            <a:gdLst/>
            <a:ahLst/>
            <a:cxnLst/>
            <a:rect l="l" t="t" r="r" b="b"/>
            <a:pathLst>
              <a:path w="9629491" h="2099664">
                <a:moveTo>
                  <a:pt x="0" y="0"/>
                </a:moveTo>
                <a:lnTo>
                  <a:pt x="9629492" y="0"/>
                </a:lnTo>
                <a:lnTo>
                  <a:pt x="9629492" y="2099664"/>
                </a:lnTo>
                <a:lnTo>
                  <a:pt x="0" y="209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71271" y="3248570"/>
            <a:ext cx="6919644" cy="5233571"/>
          </a:xfrm>
          <a:custGeom>
            <a:avLst/>
            <a:gdLst/>
            <a:ahLst/>
            <a:cxnLst/>
            <a:rect l="l" t="t" r="r" b="b"/>
            <a:pathLst>
              <a:path w="6919644" h="5233571">
                <a:moveTo>
                  <a:pt x="0" y="0"/>
                </a:moveTo>
                <a:lnTo>
                  <a:pt x="6919643" y="0"/>
                </a:lnTo>
                <a:lnTo>
                  <a:pt x="6919643" y="5233571"/>
                </a:lnTo>
                <a:lnTo>
                  <a:pt x="0" y="5233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3668" y="5143500"/>
            <a:ext cx="8978702" cy="3789957"/>
          </a:xfrm>
          <a:custGeom>
            <a:avLst/>
            <a:gdLst/>
            <a:ahLst/>
            <a:cxnLst/>
            <a:rect l="l" t="t" r="r" b="b"/>
            <a:pathLst>
              <a:path w="8978702" h="3789957">
                <a:moveTo>
                  <a:pt x="0" y="0"/>
                </a:moveTo>
                <a:lnTo>
                  <a:pt x="8978702" y="0"/>
                </a:lnTo>
                <a:lnTo>
                  <a:pt x="8978702" y="3789957"/>
                </a:lnTo>
                <a:lnTo>
                  <a:pt x="0" y="3789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71965"/>
            <a:ext cx="11189867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IT KNOWS ITS LIMITATIONS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2481" y="2296928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45857" y="4208855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59236" y="6014910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56654" y="4208855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858052" y="4312563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CONTINUOUS LEARNING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8052" y="5488079"/>
            <a:ext cx="5706507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INCREASED EFFICIENCY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8052" y="6663595"/>
            <a:ext cx="3177664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AUTOMATION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8052" y="7840067"/>
            <a:ext cx="4605796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ENHANCED ACCURACY</a:t>
            </a:r>
          </a:p>
        </p:txBody>
      </p:sp>
      <p:sp>
        <p:nvSpPr>
          <p:cNvPr id="12" name="Freeform 12"/>
          <p:cNvSpPr/>
          <p:nvPr/>
        </p:nvSpPr>
        <p:spPr>
          <a:xfrm>
            <a:off x="3279722" y="3498605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131362" y="5298503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69077" y="5298503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5"/>
                </a:lnTo>
                <a:lnTo>
                  <a:pt x="0" y="131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270257" y="7129727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4"/>
                </a:lnTo>
                <a:lnTo>
                  <a:pt x="0" y="1204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458222" y="2217710"/>
            <a:ext cx="7983474" cy="106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Computer Says No"/>
              </a:rPr>
              <a:t>SCOPE FOR THE FUTURE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24617" y="1833922"/>
            <a:ext cx="8002630" cy="12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A BRIEF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6391" y="4769891"/>
            <a:ext cx="8941935" cy="272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The Most Important Question - WHY AI?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Project Objectives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What it BullBot?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What it isn’t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What it could be...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4780563"/>
            <a:ext cx="8512282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WHY AI?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8445" y="747250"/>
            <a:ext cx="15631109" cy="8792499"/>
          </a:xfrm>
          <a:custGeom>
            <a:avLst/>
            <a:gdLst/>
            <a:ahLst/>
            <a:cxnLst/>
            <a:rect l="l" t="t" r="r" b="b"/>
            <a:pathLst>
              <a:path w="15631109" h="8792499">
                <a:moveTo>
                  <a:pt x="0" y="0"/>
                </a:moveTo>
                <a:lnTo>
                  <a:pt x="15631110" y="0"/>
                </a:lnTo>
                <a:lnTo>
                  <a:pt x="15631110" y="8792500"/>
                </a:lnTo>
                <a:lnTo>
                  <a:pt x="0" y="879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CURRENT PIPELINE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83216" y="2461729"/>
            <a:ext cx="4041034" cy="5363542"/>
            <a:chOff x="0" y="0"/>
            <a:chExt cx="1064305" cy="1412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4305" cy="1412620"/>
            </a:xfrm>
            <a:custGeom>
              <a:avLst/>
              <a:gdLst/>
              <a:ahLst/>
              <a:cxnLst/>
              <a:rect l="l" t="t" r="r" b="b"/>
              <a:pathLst>
                <a:path w="1064305" h="1412620">
                  <a:moveTo>
                    <a:pt x="0" y="0"/>
                  </a:moveTo>
                  <a:lnTo>
                    <a:pt x="1064305" y="0"/>
                  </a:lnTo>
                  <a:lnTo>
                    <a:pt x="1064305" y="1412620"/>
                  </a:lnTo>
                  <a:lnTo>
                    <a:pt x="0" y="1412620"/>
                  </a:lnTo>
                  <a:close/>
                </a:path>
              </a:pathLst>
            </a:custGeom>
            <a:solidFill>
              <a:srgbClr val="FF3131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064305" cy="151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19507" y="2461729"/>
            <a:ext cx="7963709" cy="5363542"/>
            <a:chOff x="0" y="0"/>
            <a:chExt cx="2097438" cy="1412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7438" cy="1412620"/>
            </a:xfrm>
            <a:custGeom>
              <a:avLst/>
              <a:gdLst/>
              <a:ahLst/>
              <a:cxnLst/>
              <a:rect l="l" t="t" r="r" b="b"/>
              <a:pathLst>
                <a:path w="2097438" h="1412620">
                  <a:moveTo>
                    <a:pt x="0" y="0"/>
                  </a:moveTo>
                  <a:lnTo>
                    <a:pt x="2097438" y="0"/>
                  </a:lnTo>
                  <a:lnTo>
                    <a:pt x="2097438" y="1412620"/>
                  </a:lnTo>
                  <a:lnTo>
                    <a:pt x="0" y="1412620"/>
                  </a:lnTo>
                  <a:close/>
                </a:path>
              </a:pathLst>
            </a:custGeom>
            <a:solidFill>
              <a:srgbClr val="00BF6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097438" cy="1517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874234" y="3077756"/>
            <a:ext cx="2302820" cy="2302820"/>
          </a:xfrm>
          <a:custGeom>
            <a:avLst/>
            <a:gdLst/>
            <a:ahLst/>
            <a:cxnLst/>
            <a:rect l="l" t="t" r="r" b="b"/>
            <a:pathLst>
              <a:path w="2302820" h="2302820">
                <a:moveTo>
                  <a:pt x="0" y="0"/>
                </a:moveTo>
                <a:lnTo>
                  <a:pt x="2302820" y="0"/>
                </a:lnTo>
                <a:lnTo>
                  <a:pt x="2302820" y="2302821"/>
                </a:lnTo>
                <a:lnTo>
                  <a:pt x="0" y="230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93389" y="3004568"/>
            <a:ext cx="2302820" cy="2302820"/>
          </a:xfrm>
          <a:custGeom>
            <a:avLst/>
            <a:gdLst/>
            <a:ahLst/>
            <a:cxnLst/>
            <a:rect l="l" t="t" r="r" b="b"/>
            <a:pathLst>
              <a:path w="2302820" h="2302820">
                <a:moveTo>
                  <a:pt x="0" y="0"/>
                </a:moveTo>
                <a:lnTo>
                  <a:pt x="2302821" y="0"/>
                </a:lnTo>
                <a:lnTo>
                  <a:pt x="2302821" y="2302820"/>
                </a:lnTo>
                <a:lnTo>
                  <a:pt x="0" y="2302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110946" y="3077756"/>
            <a:ext cx="2302820" cy="2302820"/>
          </a:xfrm>
          <a:custGeom>
            <a:avLst/>
            <a:gdLst/>
            <a:ahLst/>
            <a:cxnLst/>
            <a:rect l="l" t="t" r="r" b="b"/>
            <a:pathLst>
              <a:path w="2302820" h="2302820">
                <a:moveTo>
                  <a:pt x="0" y="0"/>
                </a:moveTo>
                <a:lnTo>
                  <a:pt x="2302820" y="0"/>
                </a:lnTo>
                <a:lnTo>
                  <a:pt x="2302820" y="2302821"/>
                </a:lnTo>
                <a:lnTo>
                  <a:pt x="0" y="230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V="1">
            <a:off x="10255486" y="4255114"/>
            <a:ext cx="1855459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6137930" y="4181926"/>
            <a:ext cx="1855459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997507" y="1598437"/>
            <a:ext cx="10292986" cy="79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7499">
                <a:solidFill>
                  <a:srgbClr val="6866E1"/>
                </a:solidFill>
                <a:latin typeface="Computer Says No"/>
              </a:rPr>
              <a:t>PAINPOINTS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82876" y="3821552"/>
            <a:ext cx="1422924" cy="124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83"/>
              </a:lnSpc>
              <a:spcBef>
                <a:spcPct val="0"/>
              </a:spcBef>
            </a:pPr>
            <a:r>
              <a:rPr lang="en-US" sz="11644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6781" y="3764468"/>
            <a:ext cx="1422924" cy="124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83"/>
              </a:lnSpc>
              <a:spcBef>
                <a:spcPct val="0"/>
              </a:spcBef>
            </a:pPr>
            <a:r>
              <a:rPr lang="en-US" sz="11644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82031" y="3826742"/>
            <a:ext cx="1422924" cy="124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83"/>
              </a:lnSpc>
              <a:spcBef>
                <a:spcPct val="0"/>
              </a:spcBef>
            </a:pPr>
            <a:r>
              <a:rPr lang="en-US" sz="11644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60856" y="5607931"/>
            <a:ext cx="340140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The volume of information is very high for students to look through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43299" y="5607931"/>
            <a:ext cx="3401401" cy="204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The solution to the query is available on USF Website</a:t>
            </a:r>
          </a:p>
          <a:p>
            <a:pPr algn="ctr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or </a:t>
            </a:r>
          </a:p>
          <a:p>
            <a:pPr algn="ctr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Canvas Current Student Portal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25743" y="5607931"/>
            <a:ext cx="340140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Poppins Light"/>
              </a:rPr>
              <a:t>Necessary information is not being provided in the emails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4537" y="745052"/>
            <a:ext cx="15638926" cy="8796896"/>
          </a:xfrm>
          <a:custGeom>
            <a:avLst/>
            <a:gdLst/>
            <a:ahLst/>
            <a:cxnLst/>
            <a:rect l="l" t="t" r="r" b="b"/>
            <a:pathLst>
              <a:path w="15638926" h="8796896">
                <a:moveTo>
                  <a:pt x="0" y="0"/>
                </a:moveTo>
                <a:lnTo>
                  <a:pt x="15638926" y="0"/>
                </a:lnTo>
                <a:lnTo>
                  <a:pt x="15638926" y="8796896"/>
                </a:lnTo>
                <a:lnTo>
                  <a:pt x="0" y="8796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CHATBOT PIPELINE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5834" y="605157"/>
            <a:ext cx="16136332" cy="9076687"/>
          </a:xfrm>
          <a:custGeom>
            <a:avLst/>
            <a:gdLst/>
            <a:ahLst/>
            <a:cxnLst/>
            <a:rect l="l" t="t" r="r" b="b"/>
            <a:pathLst>
              <a:path w="16136332" h="9076687">
                <a:moveTo>
                  <a:pt x="0" y="0"/>
                </a:moveTo>
                <a:lnTo>
                  <a:pt x="16136332" y="0"/>
                </a:lnTo>
                <a:lnTo>
                  <a:pt x="16136332" y="9076686"/>
                </a:lnTo>
                <a:lnTo>
                  <a:pt x="0" y="907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UPDATED PIPELINE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WHAT IS BULLBOT?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85537"/>
            <a:ext cx="3289996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BF78FE"/>
                </a:solidFill>
                <a:latin typeface="Computer Says No"/>
              </a:rPr>
              <a:t>FRIENDLY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34512"/>
            <a:ext cx="3037045" cy="180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By integrating OpenAIs GPT3.5/GPT 4,</a:t>
            </a:r>
          </a:p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We were able to make a friendly and personable Chatbot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85537"/>
            <a:ext cx="3289996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BF78FE"/>
                </a:solidFill>
                <a:latin typeface="Computer Says No"/>
              </a:rPr>
              <a:t>FAST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03428" y="5785537"/>
            <a:ext cx="3431644" cy="69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BF78FE"/>
                </a:solidFill>
                <a:latin typeface="Computer Says No"/>
              </a:rPr>
              <a:t>WELL INFORMED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283256"/>
            <a:ext cx="3037045" cy="108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The average response time for each interaction is less than 1 minute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55346" y="6283256"/>
            <a:ext cx="3932581" cy="180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Trained using a Corpus of:</a:t>
            </a:r>
          </a:p>
          <a:p>
            <a:pPr marL="388620" lvl="1" indent="-194310" algn="ctr">
              <a:lnSpc>
                <a:spcPts val="291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Over 2200 Web Pages</a:t>
            </a:r>
          </a:p>
          <a:p>
            <a:pPr marL="388620" lvl="1" indent="-194310" algn="ctr">
              <a:lnSpc>
                <a:spcPts val="291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More than 5000 Previous Conversations</a:t>
            </a:r>
          </a:p>
          <a:p>
            <a:pPr marL="388620" lvl="1" indent="-194310" algn="ctr">
              <a:lnSpc>
                <a:spcPts val="291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 Light"/>
              </a:rPr>
              <a:t>Over 300 Syllables Documents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1518204"/>
            <a:ext cx="13708378" cy="7250591"/>
          </a:xfrm>
          <a:custGeom>
            <a:avLst/>
            <a:gdLst/>
            <a:ahLst/>
            <a:cxnLst/>
            <a:rect l="l" t="t" r="r" b="b"/>
            <a:pathLst>
              <a:path w="13708378" h="7250591">
                <a:moveTo>
                  <a:pt x="0" y="0"/>
                </a:moveTo>
                <a:lnTo>
                  <a:pt x="13708378" y="0"/>
                </a:lnTo>
                <a:lnTo>
                  <a:pt x="13708378" y="7250592"/>
                </a:lnTo>
                <a:lnTo>
                  <a:pt x="0" y="725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05" r="-78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62685" y="7027199"/>
            <a:ext cx="5962630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THE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304</Words>
  <Application>Microsoft Office PowerPoint</Application>
  <PresentationFormat>Custom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Poppins Light</vt:lpstr>
      <vt:lpstr>Calibri</vt:lpstr>
      <vt:lpstr>Arial</vt:lpstr>
      <vt:lpstr>Computer Says 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Mounica Pothureddy</cp:lastModifiedBy>
  <cp:revision>7</cp:revision>
  <dcterms:created xsi:type="dcterms:W3CDTF">2006-08-16T00:00:00Z</dcterms:created>
  <dcterms:modified xsi:type="dcterms:W3CDTF">2023-11-06T23:28:27Z</dcterms:modified>
  <dc:identifier>DAFzVNqfB2M</dc:identifier>
</cp:coreProperties>
</file>